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10" r:id="rId4"/>
    <p:sldId id="511" r:id="rId5"/>
    <p:sldId id="512" r:id="rId6"/>
    <p:sldId id="513" r:id="rId7"/>
    <p:sldId id="520" r:id="rId8"/>
    <p:sldId id="514" r:id="rId9"/>
    <p:sldId id="515" r:id="rId10"/>
    <p:sldId id="517" r:id="rId11"/>
    <p:sldId id="518" r:id="rId12"/>
    <p:sldId id="519" r:id="rId13"/>
    <p:sldId id="477" r:id="rId14"/>
    <p:sldId id="399" r:id="rId15"/>
    <p:sldId id="409" r:id="rId16"/>
    <p:sldId id="481" r:id="rId17"/>
    <p:sldId id="482" r:id="rId18"/>
    <p:sldId id="5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326" autoAdjust="0"/>
  </p:normalViewPr>
  <p:slideViewPr>
    <p:cSldViewPr snapToGrid="0">
      <p:cViewPr varScale="1">
        <p:scale>
          <a:sx n="71" d="100"/>
          <a:sy n="71" d="100"/>
        </p:scale>
        <p:origin x="984"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experience.sap.com/fiori-design-web/message-popover/"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2B236B0C-CCFC-4865-82E6-D5B31E09F662}"/>
              </a:ext>
            </a:extLst>
          </p:cNvPr>
          <p:cNvSpPr/>
          <p:nvPr/>
        </p:nvSpPr>
        <p:spPr>
          <a:xfrm>
            <a:off x="0" y="993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420EACB-8B27-48F3-B0A4-C392EDA08B28}"/>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7" name="TextBox 16">
            <a:extLst>
              <a:ext uri="{FF2B5EF4-FFF2-40B4-BE49-F238E27FC236}">
                <a16:creationId xmlns:a16="http://schemas.microsoft.com/office/drawing/2014/main" id="{C2FC107D-59AF-4479-84A9-3FD91FCA8EE9}"/>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Shekhar Vedi</a:t>
            </a:r>
          </a:p>
        </p:txBody>
      </p:sp>
      <p:pic>
        <p:nvPicPr>
          <p:cNvPr id="18" name="Picture 17">
            <a:extLst>
              <a:ext uri="{FF2B5EF4-FFF2-40B4-BE49-F238E27FC236}">
                <a16:creationId xmlns:a16="http://schemas.microsoft.com/office/drawing/2014/main" id="{57B194EF-BAE7-40EE-9ED8-5CFA03B6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9" name="TextBox 18">
            <a:extLst>
              <a:ext uri="{FF2B5EF4-FFF2-40B4-BE49-F238E27FC236}">
                <a16:creationId xmlns:a16="http://schemas.microsoft.com/office/drawing/2014/main" id="{52CD6BA4-744F-42D6-BF13-89CC76FB8627}"/>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t>View2.view.xml</a:t>
            </a:r>
          </a:p>
          <a:p>
            <a:pPr marL="285750" indent="-285750">
              <a:buFontTx/>
              <a:buChar char="-"/>
            </a:pPr>
            <a:r>
              <a:rPr lang="en-US" dirty="0"/>
              <a:t>View2.controller.js</a:t>
            </a:r>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4"/>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5"/>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6"/>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037049"/>
            <a:ext cx="516089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List Control in UI5</a:t>
            </a:r>
          </a:p>
          <a:p>
            <a:pPr marL="285750" indent="-285750">
              <a:buFont typeface="Arial" panose="020B0604020202020204" pitchFamily="34" charset="0"/>
              <a:buChar char="•"/>
            </a:pPr>
            <a:r>
              <a:rPr lang="en-US" dirty="0"/>
              <a:t>Types of List Control</a:t>
            </a:r>
          </a:p>
          <a:p>
            <a:pPr marL="285750" indent="-285750">
              <a:buFont typeface="Arial" panose="020B0604020202020204" pitchFamily="34" charset="0"/>
              <a:buChar char="•"/>
            </a:pPr>
            <a:r>
              <a:rPr lang="en-US" dirty="0"/>
              <a:t>Binding of List control</a:t>
            </a:r>
          </a:p>
          <a:p>
            <a:pPr marL="285750" indent="-285750">
              <a:buFont typeface="Arial" panose="020B0604020202020204" pitchFamily="34" charset="0"/>
              <a:buChar char="•"/>
            </a:pPr>
            <a:r>
              <a:rPr lang="en-US" dirty="0"/>
              <a:t>Understanding the List Modes</a:t>
            </a:r>
          </a:p>
          <a:p>
            <a:pPr marL="285750" indent="-285750">
              <a:buFont typeface="Arial" panose="020B0604020202020204" pitchFamily="34" charset="0"/>
              <a:buChar char="•"/>
            </a:pPr>
            <a:r>
              <a:rPr lang="en-US" dirty="0"/>
              <a:t>Understanding how to search data using Search Field</a:t>
            </a:r>
          </a:p>
          <a:p>
            <a:pPr marL="285750" indent="-285750">
              <a:buFont typeface="Arial" panose="020B0604020202020204" pitchFamily="34" charset="0"/>
              <a:buChar char="•"/>
            </a:pPr>
            <a:r>
              <a:rPr lang="en-US" dirty="0"/>
              <a:t>Introduction to the Data Filtering</a:t>
            </a:r>
          </a:p>
          <a:p>
            <a:pPr marL="285750" indent="-285750">
              <a:buFont typeface="Arial" panose="020B0604020202020204" pitchFamily="34" charset="0"/>
              <a:buChar char="•"/>
            </a:pPr>
            <a:r>
              <a:rPr lang="en-US" dirty="0"/>
              <a:t>Adding toolbar in the application.</a:t>
            </a:r>
          </a:p>
          <a:p>
            <a:pPr marL="285750" indent="-285750">
              <a:buFont typeface="Arial" panose="020B0604020202020204" pitchFamily="34" charset="0"/>
              <a:buChar char="•"/>
            </a:pPr>
            <a:r>
              <a:rPr lang="en-US" dirty="0"/>
              <a:t>Showing a Message Box.</a:t>
            </a:r>
          </a:p>
          <a:p>
            <a:pPr marL="285750" indent="-285750">
              <a:buFont typeface="Arial" panose="020B0604020202020204" pitchFamily="34" charset="0"/>
              <a:buChar char="•"/>
            </a:pPr>
            <a:r>
              <a:rPr lang="en-US" dirty="0"/>
              <a:t>Introduction to Worklist Fiori Application</a:t>
            </a:r>
          </a:p>
        </p:txBody>
      </p:sp>
      <p:sp>
        <p:nvSpPr>
          <p:cNvPr id="7" name="Footer Placeholder 45">
            <a:extLst>
              <a:ext uri="{FF2B5EF4-FFF2-40B4-BE49-F238E27FC236}">
                <a16:creationId xmlns:a16="http://schemas.microsoft.com/office/drawing/2014/main" id="{13F1D4B1-B738-41C2-96C5-D2FE25310EC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add some commonly used list controls to the view. We will also see how to use the samples given in the UI5 SDK.</a:t>
            </a:r>
          </a:p>
          <a:p>
            <a:endParaRPr lang="en-US" dirty="0"/>
          </a:p>
          <a:p>
            <a:r>
              <a:rPr lang="en-US" dirty="0"/>
              <a:t>Exercise code/resource:-</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Colourful illustration of programmer working Free Vector">
            <a:extLst>
              <a:ext uri="{FF2B5EF4-FFF2-40B4-BE49-F238E27FC236}">
                <a16:creationId xmlns:a16="http://schemas.microsoft.com/office/drawing/2014/main" id="{CC7D83E9-BBD5-41EA-B276-73CAECF063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8" b="12213"/>
          <a:stretch/>
        </p:blipFill>
        <p:spPr bwMode="auto">
          <a:xfrm>
            <a:off x="6714468" y="1781711"/>
            <a:ext cx="5024559" cy="44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1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List Items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E24DC50-E16F-4F70-9D07-81FC2F598B19}"/>
              </a:ext>
            </a:extLst>
          </p:cNvPr>
          <p:cNvSpPr txBox="1"/>
          <p:nvPr/>
        </p:nvSpPr>
        <p:spPr>
          <a:xfrm>
            <a:off x="261764" y="779090"/>
            <a:ext cx="11161643" cy="2861681"/>
          </a:xfrm>
          <a:prstGeom prst="rect">
            <a:avLst/>
          </a:prstGeom>
          <a:noFill/>
        </p:spPr>
        <p:txBody>
          <a:bodyPr wrap="square" rtlCol="0">
            <a:spAutoFit/>
          </a:bodyPr>
          <a:lstStyle/>
          <a:p>
            <a:r>
              <a:rPr lang="en-US" dirty="0"/>
              <a:t>Now we will bind the list form some demo data. But before we start, we need some demo data in json file. The data is provided in exercise as fruits.json.</a:t>
            </a:r>
          </a:p>
          <a:p>
            <a:endParaRPr lang="en-US" dirty="0"/>
          </a:p>
          <a:p>
            <a:r>
              <a:rPr lang="en-US" dirty="0"/>
              <a:t>It contains 3 entity sets:</a:t>
            </a:r>
          </a:p>
          <a:p>
            <a:endParaRPr lang="en-US" dirty="0"/>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 currency, unit, availability (available, discontinued, out of stock), season, photo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lat, lng -10</a:t>
            </a:r>
          </a:p>
          <a:p>
            <a:pPr defTabSz="914126"/>
            <a:r>
              <a:rPr lang="en-US" sz="1799" b="1" dirty="0">
                <a:solidFill>
                  <a:prstClr val="black"/>
                </a:solidFill>
                <a:latin typeface="Calibri"/>
              </a:rPr>
              <a:t>supplier – </a:t>
            </a:r>
            <a:r>
              <a:rPr lang="en-US" sz="1799" dirty="0">
                <a:solidFill>
                  <a:prstClr val="black"/>
                </a:solidFill>
                <a:latin typeface="Calibri"/>
              </a:rPr>
              <a:t>name, contactPerson, contactNo, sinceWhen, city, speciality :[“name of fruits”] -10</a:t>
            </a:r>
          </a:p>
          <a:p>
            <a:pPr defTabSz="914126"/>
            <a:endParaRPr lang="en-US" sz="1799" b="1" dirty="0">
              <a:solidFill>
                <a:prstClr val="black"/>
              </a:solidFill>
              <a:latin typeface="Calibri"/>
            </a:endParaRPr>
          </a:p>
        </p:txBody>
      </p:sp>
      <p:pic>
        <p:nvPicPr>
          <p:cNvPr id="3" name="Picture 2">
            <a:extLst>
              <a:ext uri="{FF2B5EF4-FFF2-40B4-BE49-F238E27FC236}">
                <a16:creationId xmlns:a16="http://schemas.microsoft.com/office/drawing/2014/main" id="{C8B94851-AE58-4148-B08F-21B0EB824A23}"/>
              </a:ext>
            </a:extLst>
          </p:cNvPr>
          <p:cNvPicPr>
            <a:picLocks noChangeAspect="1"/>
          </p:cNvPicPr>
          <p:nvPr/>
        </p:nvPicPr>
        <p:blipFill>
          <a:blip r:embed="rId3"/>
          <a:stretch>
            <a:fillRect/>
          </a:stretch>
        </p:blipFill>
        <p:spPr>
          <a:xfrm>
            <a:off x="2898922" y="3429000"/>
            <a:ext cx="4448269" cy="3128726"/>
          </a:xfrm>
          <a:prstGeom prst="rect">
            <a:avLst/>
          </a:prstGeom>
        </p:spPr>
      </p:pic>
    </p:spTree>
    <p:extLst>
      <p:ext uri="{BB962C8B-B14F-4D97-AF65-F5344CB8AC3E}">
        <p14:creationId xmlns:p14="http://schemas.microsoft.com/office/powerpoint/2010/main" val="229432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8FBB71D-5C4B-44E0-868A-A77AB4BC6649}"/>
              </a:ext>
            </a:extLst>
          </p:cNvPr>
          <p:cNvSpPr txBox="1"/>
          <p:nvPr/>
        </p:nvSpPr>
        <p:spPr>
          <a:xfrm>
            <a:off x="261765" y="2525820"/>
            <a:ext cx="6506784" cy="2862322"/>
          </a:xfrm>
          <a:prstGeom prst="rect">
            <a:avLst/>
          </a:prstGeom>
          <a:noFill/>
        </p:spPr>
        <p:txBody>
          <a:bodyPr wrap="square" rtlCol="0">
            <a:spAutoFit/>
          </a:bodyPr>
          <a:lstStyle/>
          <a:p>
            <a:pPr marL="0" indent="0" algn="l">
              <a:buNone/>
            </a:pPr>
            <a:r>
              <a:rPr lang="en-US" sz="1800" b="1" i="0" dirty="0">
                <a:solidFill>
                  <a:schemeClr val="tx1">
                    <a:lumMod val="95000"/>
                    <a:lumOff val="5000"/>
                  </a:schemeClr>
                </a:solidFill>
                <a:effectLst/>
                <a:latin typeface="Calibri (Body)"/>
              </a:rPr>
              <a:t>Automatic Model Instantiation</a:t>
            </a:r>
          </a:p>
          <a:p>
            <a:pPr algn="just"/>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just"/>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p:txBody>
      </p:sp>
      <p:pic>
        <p:nvPicPr>
          <p:cNvPr id="5" name="Picture 4">
            <a:extLst>
              <a:ext uri="{FF2B5EF4-FFF2-40B4-BE49-F238E27FC236}">
                <a16:creationId xmlns:a16="http://schemas.microsoft.com/office/drawing/2014/main" id="{A2702084-5560-429A-97A5-6C8C2CBF8BEC}"/>
              </a:ext>
            </a:extLst>
          </p:cNvPr>
          <p:cNvPicPr>
            <a:picLocks noChangeAspect="1"/>
          </p:cNvPicPr>
          <p:nvPr/>
        </p:nvPicPr>
        <p:blipFill>
          <a:blip r:embed="rId3"/>
          <a:stretch>
            <a:fillRect/>
          </a:stretch>
        </p:blipFill>
        <p:spPr>
          <a:xfrm>
            <a:off x="6768549" y="2893893"/>
            <a:ext cx="5161686" cy="2521193"/>
          </a:xfrm>
          <a:prstGeom prst="rect">
            <a:avLst/>
          </a:prstGeom>
        </p:spPr>
      </p:pic>
    </p:spTree>
    <p:extLst>
      <p:ext uri="{BB962C8B-B14F-4D97-AF65-F5344CB8AC3E}">
        <p14:creationId xmlns:p14="http://schemas.microsoft.com/office/powerpoint/2010/main" val="330676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Instantiate our model in Manifest.json and then bind the newly created model with the List in the view.</a:t>
            </a:r>
          </a:p>
          <a:p>
            <a:r>
              <a:rPr lang="en-US" dirty="0"/>
              <a:t>Along with that we will also use some formatter in the list.</a:t>
            </a:r>
          </a:p>
          <a:p>
            <a:endParaRPr lang="en-US" dirty="0"/>
          </a:p>
          <a:p>
            <a:r>
              <a:rPr lang="en-US" dirty="0"/>
              <a:t>Exercise code/resource:</a:t>
            </a:r>
          </a:p>
          <a:p>
            <a:pPr marL="285750" indent="-285750">
              <a:buFontTx/>
              <a:buChar char="-"/>
            </a:pPr>
            <a:r>
              <a:rPr lang="en-US" dirty="0"/>
              <a:t>View1.view.xml</a:t>
            </a:r>
          </a:p>
          <a:p>
            <a:pPr marL="285750" indent="-285750">
              <a:buFontTx/>
              <a:buChar char="-"/>
            </a:pPr>
            <a:r>
              <a:rPr lang="en-US" dirty="0"/>
              <a:t>manifest.json</a:t>
            </a:r>
          </a:p>
          <a:p>
            <a:pPr marL="285750" indent="-285750">
              <a:buFontTx/>
              <a:buChar char="-"/>
            </a:pPr>
            <a:r>
              <a:rPr lang="en-US" dirty="0"/>
              <a:t>fruits.json</a:t>
            </a:r>
          </a:p>
          <a:p>
            <a:pPr marL="285750" indent="-285750">
              <a:buFontTx/>
              <a:buChar char="-"/>
            </a:pPr>
            <a:r>
              <a:rPr lang="en-US" dirty="0"/>
              <a:t>formatter.js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7D56016-B8DC-4833-8E83-7C01BAE7E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787" y="1620735"/>
            <a:ext cx="5214449" cy="43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7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2341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Search Fields to Filter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02523" cy="3693319"/>
          </a:xfrm>
          <a:prstGeom prst="rect">
            <a:avLst/>
          </a:prstGeom>
          <a:noFill/>
        </p:spPr>
        <p:txBody>
          <a:bodyPr wrap="square" rtlCol="0">
            <a:spAutoFit/>
          </a:bodyPr>
          <a:lstStyle/>
          <a:p>
            <a:pPr algn="just"/>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pPr algn="just"/>
            <a:endParaRPr lang="en-US" dirty="0"/>
          </a:p>
          <a:p>
            <a:pPr algn="just"/>
            <a:r>
              <a:rPr lang="en-US" dirty="0"/>
              <a:t>In this exercise we will implement the search functionality in our application to filter data in fruits list.</a:t>
            </a:r>
          </a:p>
          <a:p>
            <a:pPr algn="just"/>
            <a:endParaRPr lang="en-US" dirty="0"/>
          </a:p>
          <a:p>
            <a:pPr algn="just"/>
            <a:r>
              <a:rPr lang="en-US" dirty="0"/>
              <a:t>Exercise code/resource:</a:t>
            </a:r>
          </a:p>
          <a:p>
            <a:pPr marL="285750" indent="-285750" algn="just">
              <a:buFontTx/>
              <a:buChar char="-"/>
            </a:pPr>
            <a:r>
              <a:rPr lang="en-US" dirty="0"/>
              <a:t>View1.view.xml</a:t>
            </a:r>
          </a:p>
          <a:p>
            <a:pPr marL="285750" indent="-285750" algn="just">
              <a:buFontTx/>
              <a:buChar char="-"/>
            </a:pPr>
            <a:r>
              <a:rPr lang="en-US" dirty="0"/>
              <a:t>View1.controller.js</a:t>
            </a:r>
          </a:p>
          <a:p>
            <a:pPr algn="just"/>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AAC1C5-D49B-42E8-BCD1-7EFB0105D0A2}"/>
              </a:ext>
            </a:extLst>
          </p:cNvPr>
          <p:cNvPicPr>
            <a:picLocks noChangeAspect="1"/>
          </p:cNvPicPr>
          <p:nvPr/>
        </p:nvPicPr>
        <p:blipFill>
          <a:blip r:embed="rId3"/>
          <a:stretch>
            <a:fillRect/>
          </a:stretch>
        </p:blipFill>
        <p:spPr>
          <a:xfrm>
            <a:off x="6096000" y="3059111"/>
            <a:ext cx="5513366" cy="2282043"/>
          </a:xfrm>
          <a:prstGeom prst="rect">
            <a:avLst/>
          </a:prstGeom>
          <a:ln>
            <a:solidFill>
              <a:schemeClr val="tx1"/>
            </a:solidFill>
          </a:ln>
        </p:spPr>
      </p:pic>
    </p:spTree>
    <p:extLst>
      <p:ext uri="{BB962C8B-B14F-4D97-AF65-F5344CB8AC3E}">
        <p14:creationId xmlns:p14="http://schemas.microsoft.com/office/powerpoint/2010/main" val="256029717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13058</TotalTime>
  <Words>1275</Words>
  <Application>Microsoft Office PowerPoint</Application>
  <PresentationFormat>Widescreen</PresentationFormat>
  <Paragraphs>154</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(Body)</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1060</cp:revision>
  <dcterms:created xsi:type="dcterms:W3CDTF">2016-07-10T03:33:26Z</dcterms:created>
  <dcterms:modified xsi:type="dcterms:W3CDTF">2021-12-17T09:08:39Z</dcterms:modified>
</cp:coreProperties>
</file>